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4" r:id="rId2"/>
    <p:sldId id="854" r:id="rId3"/>
    <p:sldId id="828" r:id="rId4"/>
    <p:sldId id="861" r:id="rId5"/>
    <p:sldId id="856" r:id="rId6"/>
    <p:sldId id="862" r:id="rId7"/>
    <p:sldId id="857" r:id="rId8"/>
    <p:sldId id="858" r:id="rId9"/>
    <p:sldId id="859" r:id="rId10"/>
    <p:sldId id="860" r:id="rId11"/>
    <p:sldId id="865" r:id="rId12"/>
    <p:sldId id="829" r:id="rId13"/>
    <p:sldId id="863" r:id="rId14"/>
    <p:sldId id="864" r:id="rId15"/>
    <p:sldId id="867" r:id="rId16"/>
    <p:sldId id="868" r:id="rId17"/>
    <p:sldId id="870" r:id="rId18"/>
    <p:sldId id="872" r:id="rId19"/>
    <p:sldId id="871" r:id="rId20"/>
    <p:sldId id="869" r:id="rId21"/>
    <p:sldId id="866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66"/>
    <p:restoredTop sz="96327"/>
  </p:normalViewPr>
  <p:slideViewPr>
    <p:cSldViewPr>
      <p:cViewPr varScale="1">
        <p:scale>
          <a:sx n="101" d="100"/>
          <a:sy n="101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534296-C06C-464D-9D12-84D47FE5CC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39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84D86E-E204-4D68-89E6-310B286F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38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9C01E-E72E-4F7B-BF65-23D8F272D0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7D62C-7F21-4F78-9AC3-19D702C784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09CB6-B9BC-4535-9E09-588A31F03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314C-F54C-464D-9EDC-1B1B98857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DDFCB-DC42-4915-9BC9-E55121D52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CD7-C80E-4767-B027-FF13F44B1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89F17-FFD8-4B61-9504-DFCBFC6A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D6DB8-5A0D-49F6-B73C-4D1A01AC4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3DAD5-62DA-4968-908A-F84AEFE32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F43D7-43BF-4E00-B105-B72036EE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319D4-211B-4E6B-AB05-542C96B75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9906C87-50EA-445A-8F60-59FDBB67CE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9AF8-A31D-D344-AD20-6900A015D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6000" dirty="0"/>
              <a:t>12. Deep Learning - 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A4283-4FFC-8F4F-BDB8-D8D0D19C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C01E-E72E-4F7B-BF65-23D8F272D03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26F4-0EB2-C202-DF9E-D7AAF007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955CF-7DAE-1E52-CBC6-4C8704B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8A4D11-5D28-0BFA-20BC-73AD6A639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 function of the local neighborhood for each pixel in the image</a:t>
            </a:r>
          </a:p>
          <a:p>
            <a:r>
              <a:rPr lang="en-US" dirty="0"/>
              <a:t>A filter specifies the function about how to combine neighbors’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1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C161-A652-F172-49F9-BB4780C5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pic>
        <p:nvPicPr>
          <p:cNvPr id="7" name="Content Placeholder 6" descr="A diagram of a grid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002C8FBD-9FD3-D202-FB6C-FCE691C79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9049"/>
            <a:ext cx="7772400" cy="39391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4CC49-53F2-F218-2B01-91A186C1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E11E-75CF-EF6F-E1F4-AAB001F5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0D07A-1759-8382-F749-FCD5376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convolution_schematic.gif">
            <a:extLst>
              <a:ext uri="{FF2B5EF4-FFF2-40B4-BE49-F238E27FC236}">
                <a16:creationId xmlns:a16="http://schemas.microsoft.com/office/drawing/2014/main" id="{05964EA0-CD32-D1A4-1122-CE1094E4B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61" y="2663955"/>
            <a:ext cx="2450893" cy="1792444"/>
          </a:xfrm>
          <a:prstGeom prst="rect">
            <a:avLst/>
          </a:prstGeom>
        </p:spPr>
      </p:pic>
      <p:pic>
        <p:nvPicPr>
          <p:cNvPr id="6" name="Εικόνα 12">
            <a:extLst>
              <a:ext uri="{FF2B5EF4-FFF2-40B4-BE49-F238E27FC236}">
                <a16:creationId xmlns:a16="http://schemas.microsoft.com/office/drawing/2014/main" id="{62FE9B3D-C7F8-7C9B-5516-C04546EE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3" y="2761633"/>
            <a:ext cx="1447800" cy="1371600"/>
          </a:xfrm>
          <a:prstGeom prst="rect">
            <a:avLst/>
          </a:prstGeom>
        </p:spPr>
      </p:pic>
      <p:pic>
        <p:nvPicPr>
          <p:cNvPr id="7" name="Εικόνα 13">
            <a:extLst>
              <a:ext uri="{FF2B5EF4-FFF2-40B4-BE49-F238E27FC236}">
                <a16:creationId xmlns:a16="http://schemas.microsoft.com/office/drawing/2014/main" id="{D10B181E-A755-E5D3-0549-1F41978B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22" y="3085484"/>
            <a:ext cx="889000" cy="80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E9022-2B67-F8E8-F7CB-397070D37AFA}"/>
              </a:ext>
            </a:extLst>
          </p:cNvPr>
          <p:cNvSpPr txBox="1"/>
          <p:nvPr/>
        </p:nvSpPr>
        <p:spPr>
          <a:xfrm>
            <a:off x="710045" y="413323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matrix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810BB-9077-52AA-B237-2C25045ED3FA}"/>
              </a:ext>
            </a:extLst>
          </p:cNvPr>
          <p:cNvSpPr txBox="1"/>
          <p:nvPr/>
        </p:nvSpPr>
        <p:spPr>
          <a:xfrm>
            <a:off x="2710262" y="3810068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Convolutional </a:t>
            </a:r>
          </a:p>
          <a:p>
            <a:pPr algn="ctr"/>
            <a:r>
              <a:rPr lang="en-US" dirty="0"/>
              <a:t>3x3 filter</a:t>
            </a:r>
            <a:endParaRPr lang="el-GR" dirty="0"/>
          </a:p>
        </p:txBody>
      </p:sp>
      <p:sp>
        <p:nvSpPr>
          <p:cNvPr id="10" name="Δεξιό βέλος 16">
            <a:extLst>
              <a:ext uri="{FF2B5EF4-FFF2-40B4-BE49-F238E27FC236}">
                <a16:creationId xmlns:a16="http://schemas.microsoft.com/office/drawing/2014/main" id="{2217B637-BEB0-6142-2B36-919A404C2F31}"/>
              </a:ext>
            </a:extLst>
          </p:cNvPr>
          <p:cNvSpPr/>
          <p:nvPr/>
        </p:nvSpPr>
        <p:spPr>
          <a:xfrm>
            <a:off x="4648200" y="3186684"/>
            <a:ext cx="742880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911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7CC0-24DE-E304-4ED7-F1FDCF48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F37FFB-EB53-FF53-69E6-3215F7F15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12731"/>
            <a:ext cx="7772400" cy="3651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C5285-0368-5006-AB0F-73F9FBB8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9331-0E1D-2C8A-1652-17C96231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D4B2-197C-EC83-4BFE-1DC7394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choose a larger versus a smaller filter?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A0FFD-CACE-9FAD-E478-1AC63F1D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C4FE9B57-0074-799A-FD49-44A1BFB6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14390"/>
            <a:ext cx="7772400" cy="31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ACDC-C254-9AA1-3A26-3087B7B2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98F002-D325-5BBB-C91D-00299C1AC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00" y="3048000"/>
            <a:ext cx="5203400" cy="29711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3B76C-D057-0296-4348-6EB3422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20EE4-F716-6F93-19DE-66BF437F57FC}"/>
              </a:ext>
            </a:extLst>
          </p:cNvPr>
          <p:cNvSpPr txBox="1"/>
          <p:nvPr/>
        </p:nvSpPr>
        <p:spPr>
          <a:xfrm>
            <a:off x="702551" y="1987561"/>
            <a:ext cx="7832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Stacking many convolutional layers leads to learning patterns </a:t>
            </a:r>
          </a:p>
          <a:p>
            <a:r>
              <a:rPr lang="en-US" dirty="0"/>
              <a:t>in increasingly larger regions of the input (i.e., pixel)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D8CB-E4F8-A817-AC3D-9D9B7211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Training</a:t>
            </a:r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EA3ABB6-1734-DDC8-88FB-D9D36D462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352488" cy="3831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CDE59-704B-54B7-6293-258FBEC1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4BB9-F395-9C75-D7D8-6F2C85A2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C866-E445-4DD5-470A-56D376A1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/>
              <a:t>Summarizes neighborhood</a:t>
            </a:r>
          </a:p>
          <a:p>
            <a:r>
              <a:rPr lang="en-US" dirty="0"/>
              <a:t>Partitions input into a set of non-overlapping rectangles and outputs the max. value  for each chunk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C1B7A-B1EA-8D16-EC0A-228CA492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A diagram of a slice&#10;&#10;Description automatically generated">
            <a:extLst>
              <a:ext uri="{FF2B5EF4-FFF2-40B4-BE49-F238E27FC236}">
                <a16:creationId xmlns:a16="http://schemas.microsoft.com/office/drawing/2014/main" id="{4AB87AFB-3D12-C907-5B0B-5FEE669A6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7600"/>
            <a:ext cx="7772400" cy="35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C218-25A7-1FA7-0BD5-68906ED9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slice&#10;&#10;Description automatically generated">
            <a:extLst>
              <a:ext uri="{FF2B5EF4-FFF2-40B4-BE49-F238E27FC236}">
                <a16:creationId xmlns:a16="http://schemas.microsoft.com/office/drawing/2014/main" id="{BCB0F450-246E-0702-EDD0-03CD5D8E5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7865"/>
            <a:ext cx="7772400" cy="36614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D611-4343-3ED2-BD3E-61521640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2B45-9AE2-2E5F-870C-A2DD077F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0C9C3-593C-7CED-5522-B2FC6091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  <a:p>
            <a:r>
              <a:rPr lang="en-US" dirty="0"/>
              <a:t>Average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675A-3C3F-AA7C-51CE-07FAEEB3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 descr="A diagram of a pool&#10;&#10;Description automatically generated">
            <a:extLst>
              <a:ext uri="{FF2B5EF4-FFF2-40B4-BE49-F238E27FC236}">
                <a16:creationId xmlns:a16="http://schemas.microsoft.com/office/drawing/2014/main" id="{A1522271-422F-A4B9-0EFE-1B8763A75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88670"/>
            <a:ext cx="7772400" cy="30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5B7D-15D2-56D7-5C72-63CBE0EA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FBFE8-A2A0-47EC-FD52-756A1B930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044" y="2920568"/>
            <a:ext cx="77724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15E6E-2D6E-0667-CC77-4620EC4C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ADDFCB-DC42-4915-9BC9-E55121D52BB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EEE8-E152-2C51-E8B0-0055E51A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/>
              <a:t>Convolutioal</a:t>
            </a:r>
            <a:r>
              <a:rPr lang="en-US" dirty="0"/>
              <a:t> Layers</a:t>
            </a:r>
          </a:p>
        </p:txBody>
      </p:sp>
      <p:pic>
        <p:nvPicPr>
          <p:cNvPr id="6" name="Content Placeholder 5" descr="A diagram of a diagram of a triangle&#10;&#10;Description automatically generated with medium confidence">
            <a:extLst>
              <a:ext uri="{FF2B5EF4-FFF2-40B4-BE49-F238E27FC236}">
                <a16:creationId xmlns:a16="http://schemas.microsoft.com/office/drawing/2014/main" id="{C6B9C111-18FD-DFEF-3E9B-50E7C60C3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70544"/>
            <a:ext cx="7772400" cy="25361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67513-C910-060A-0B33-6CCCB63D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28CD-142C-7C2C-CF5F-FF9A2B3E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F4AD-4CA1-CACA-4800-91B312B90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choose  a larger vs. smaller stride size?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E846C-02BB-AFED-677D-8D6E1003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BA08-20E2-54E7-7D20-6CAF562B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F7C4-5029-23A5-DEF3-FF211D4C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CNNs were primarily designed for image data</a:t>
            </a:r>
          </a:p>
          <a:p>
            <a:r>
              <a:rPr lang="en-US" sz="2400" dirty="0"/>
              <a:t>CNNs use </a:t>
            </a:r>
            <a:r>
              <a:rPr lang="en-US" sz="2400" dirty="0">
                <a:solidFill>
                  <a:srgbClr val="FF0000"/>
                </a:solidFill>
              </a:rPr>
              <a:t>a convolutional operator </a:t>
            </a:r>
            <a:r>
              <a:rPr lang="en-US" sz="2400" dirty="0"/>
              <a:t>for extracting data features</a:t>
            </a:r>
          </a:p>
          <a:p>
            <a:pPr lvl="1"/>
            <a:r>
              <a:rPr lang="en-US" sz="2000" dirty="0"/>
              <a:t>Allows </a:t>
            </a:r>
            <a:r>
              <a:rPr lang="en-US" sz="2000" dirty="0">
                <a:solidFill>
                  <a:srgbClr val="FF0000"/>
                </a:solidFill>
              </a:rPr>
              <a:t>parameter sharing</a:t>
            </a:r>
          </a:p>
          <a:p>
            <a:pPr lvl="1"/>
            <a:r>
              <a:rPr lang="en-US" sz="2000" dirty="0"/>
              <a:t>Efficient to train</a:t>
            </a:r>
          </a:p>
          <a:p>
            <a:pPr lvl="1"/>
            <a:r>
              <a:rPr lang="en-US" sz="2000" dirty="0"/>
              <a:t>Have </a:t>
            </a:r>
            <a:r>
              <a:rPr lang="en-US" sz="2000" dirty="0">
                <a:solidFill>
                  <a:srgbClr val="FF0000"/>
                </a:solidFill>
              </a:rPr>
              <a:t>less parameters </a:t>
            </a:r>
            <a:r>
              <a:rPr lang="en-US" sz="2000" dirty="0"/>
              <a:t>than NNs with fully-connected layers</a:t>
            </a:r>
          </a:p>
          <a:p>
            <a:r>
              <a:rPr lang="en-US" sz="2400" dirty="0"/>
              <a:t>CNNs are </a:t>
            </a:r>
            <a:r>
              <a:rPr lang="en-US" sz="2400" dirty="0">
                <a:solidFill>
                  <a:srgbClr val="FF0000"/>
                </a:solidFill>
              </a:rPr>
              <a:t>robust to spatial translations </a:t>
            </a:r>
            <a:r>
              <a:rPr lang="en-US" sz="2400" dirty="0"/>
              <a:t>of objects in images</a:t>
            </a:r>
          </a:p>
          <a:p>
            <a:r>
              <a:rPr lang="en-US" sz="2400" dirty="0"/>
              <a:t>A convolutional filter slides (i.e., convolves) across the image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410EC-92DB-937B-6C84-B95FEBBD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9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4B96-9D68-63C1-FFB1-A7FA68F5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Fully connected NN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07311DE3-84D6-DE6F-1DFF-25DEEEBAC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707071"/>
            <a:ext cx="6096000" cy="3327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14349-6187-1902-C5CD-A20A6E68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8137561-6B97-D57B-76D9-B254F0E75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05149"/>
            <a:ext cx="7772400" cy="17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5310-D7E7-1EDB-AAD9-43C00A6B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Fully connected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2779-C0E1-90E7-DDD7-7A47B547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weaknesses of fully connected NN?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48CD8-FE51-B761-6F69-16368E63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0B69-A3E7-5666-587F-DE829695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Fully connected NN</a:t>
            </a:r>
          </a:p>
        </p:txBody>
      </p:sp>
      <p:pic>
        <p:nvPicPr>
          <p:cNvPr id="6" name="Content Placeholder 5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E8D2AC9C-1F02-3BD9-1A2F-F2812B1C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95802"/>
            <a:ext cx="7772400" cy="3485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D966-45A3-9BDE-E9F2-2E5E0EF4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602C-13B1-5B66-2113-0E09B31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FC702B1C-FB9C-57F8-967F-65496CBE6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2698678"/>
            <a:ext cx="7772400" cy="14606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24B9B-F8D9-CD1E-36B6-9FA2B553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0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CBD5-5F1E-FCFB-A289-5DD5270B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layer: </a:t>
            </a:r>
            <a:br>
              <a:rPr lang="en-US" dirty="0"/>
            </a:br>
            <a:r>
              <a:rPr lang="en-US" dirty="0"/>
              <a:t>parameters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48F0A-E358-B8B0-E0BF-E4479E931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  <a:p>
            <a:pPr lvl="1"/>
            <a:r>
              <a:rPr lang="en-US" dirty="0"/>
              <a:t>Reduces the number of weights to learn and so storage requirement</a:t>
            </a:r>
          </a:p>
          <a:p>
            <a:r>
              <a:rPr lang="en-US" dirty="0"/>
              <a:t>Sparse connectivity </a:t>
            </a:r>
          </a:p>
          <a:p>
            <a:pPr lvl="1"/>
            <a:r>
              <a:rPr lang="en-US" dirty="0"/>
              <a:t>Reduces the number of computational </a:t>
            </a:r>
            <a:r>
              <a:rPr lang="en-US" dirty="0" err="1"/>
              <a:t>opertions</a:t>
            </a:r>
            <a:r>
              <a:rPr lang="en-US" dirty="0"/>
              <a:t>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4246-CC3B-FB94-7493-10A17E49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8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BE8E-6D21-E337-AEF0-7E36F4C3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Applies linear filter</a:t>
            </a:r>
          </a:p>
        </p:txBody>
      </p:sp>
      <p:pic>
        <p:nvPicPr>
          <p:cNvPr id="6" name="Content Placeholder 5" descr="A red border with a red border with a square with a red border with a red border with a square with a red border with a square with a red border with a square with a red border&#10;&#10;Description automatically generated with medium confidence">
            <a:extLst>
              <a:ext uri="{FF2B5EF4-FFF2-40B4-BE49-F238E27FC236}">
                <a16:creationId xmlns:a16="http://schemas.microsoft.com/office/drawing/2014/main" id="{D86CDBFF-773B-B28E-BD35-E28DE3391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7581"/>
            <a:ext cx="7772400" cy="3522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1E801-0AD1-9634-F35B-CB5AA704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1314C-F54C-464D-9EDC-1B1B988577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908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19543</TotalTime>
  <Words>272</Words>
  <Application>Microsoft Macintosh PowerPoint</Application>
  <PresentationFormat>On-screen Show (4:3)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Times New Roman</vt:lpstr>
      <vt:lpstr>Default Design</vt:lpstr>
      <vt:lpstr> 12. Deep Learning - CNN</vt:lpstr>
      <vt:lpstr>Convolutional Neural Networks</vt:lpstr>
      <vt:lpstr>Convolutional Neural Networks (CNNs)</vt:lpstr>
      <vt:lpstr>Recall: Fully connected NN</vt:lpstr>
      <vt:lpstr>Recall: Fully connected NN</vt:lpstr>
      <vt:lpstr>Recall: Fully connected NN</vt:lpstr>
      <vt:lpstr>Convolutional Layer</vt:lpstr>
      <vt:lpstr>Convolutional layer:  parameters to learn</vt:lpstr>
      <vt:lpstr>Applies linear filter</vt:lpstr>
      <vt:lpstr>Image filtering</vt:lpstr>
      <vt:lpstr>Image filtering</vt:lpstr>
      <vt:lpstr>Image filtering: example</vt:lpstr>
      <vt:lpstr>PowerPoint Presentation</vt:lpstr>
      <vt:lpstr>Group discussion 1</vt:lpstr>
      <vt:lpstr>CNN</vt:lpstr>
      <vt:lpstr>Convolutional Layer: Training</vt:lpstr>
      <vt:lpstr>Pooling Layer</vt:lpstr>
      <vt:lpstr>PowerPoint Presentation</vt:lpstr>
      <vt:lpstr>Pooling</vt:lpstr>
      <vt:lpstr>Summary of Convolutioal Layers</vt:lpstr>
      <vt:lpstr>Group discussion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IV. Adversarial Search </dc:title>
  <dc:creator>Han, Hyoil</dc:creator>
  <cp:lastModifiedBy>Han, Hyoil</cp:lastModifiedBy>
  <cp:revision>254</cp:revision>
  <cp:lastPrinted>2020-10-13T14:15:54Z</cp:lastPrinted>
  <dcterms:created xsi:type="dcterms:W3CDTF">2020-09-17T14:21:25Z</dcterms:created>
  <dcterms:modified xsi:type="dcterms:W3CDTF">2024-11-14T23:03:11Z</dcterms:modified>
</cp:coreProperties>
</file>